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8" r:id="rId15"/>
    <p:sldId id="270" r:id="rId16"/>
    <p:sldId id="269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6"/>
    <p:restoredTop sz="95680"/>
  </p:normalViewPr>
  <p:slideViewPr>
    <p:cSldViewPr snapToGrid="0">
      <p:cViewPr varScale="1">
        <p:scale>
          <a:sx n="108" d="100"/>
          <a:sy n="108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rasaac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D6751-751A-E3B5-2C80-05AD47BD3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10047"/>
            <a:ext cx="6815669" cy="1676617"/>
          </a:xfrm>
        </p:spPr>
        <p:txBody>
          <a:bodyPr/>
          <a:lstStyle/>
          <a:p>
            <a:r>
              <a:rPr lang="es-ES" dirty="0"/>
              <a:t>RESOLUCIÓN DE CONFLICTOS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5AD5D5-3881-3F84-7117-1393E73F1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144487"/>
            <a:ext cx="6815669" cy="833911"/>
          </a:xfrm>
        </p:spPr>
        <p:txBody>
          <a:bodyPr>
            <a:normAutofit/>
          </a:bodyPr>
          <a:lstStyle/>
          <a:p>
            <a:r>
              <a:rPr lang="es-ES" dirty="0"/>
              <a:t>CÓMO TRATAR LAS CONDUCTAS DISRUPTIVAS</a:t>
            </a:r>
          </a:p>
        </p:txBody>
      </p:sp>
    </p:spTree>
    <p:extLst>
      <p:ext uri="{BB962C8B-B14F-4D97-AF65-F5344CB8AC3E}">
        <p14:creationId xmlns:p14="http://schemas.microsoft.com/office/powerpoint/2010/main" val="384972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D6751-751A-E3B5-2C80-05AD47BD3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10047"/>
            <a:ext cx="6815669" cy="1676617"/>
          </a:xfrm>
        </p:spPr>
        <p:txBody>
          <a:bodyPr/>
          <a:lstStyle/>
          <a:p>
            <a:r>
              <a:rPr lang="es-ES" dirty="0"/>
              <a:t>DUDAS RECIBIDAS</a:t>
            </a:r>
          </a:p>
        </p:txBody>
      </p:sp>
    </p:spTree>
    <p:extLst>
      <p:ext uri="{BB962C8B-B14F-4D97-AF65-F5344CB8AC3E}">
        <p14:creationId xmlns:p14="http://schemas.microsoft.com/office/powerpoint/2010/main" val="390301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F2900-45FE-5174-71D4-6A4E2B0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NIÑOS CON TDAH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CBA8D3-96F3-4B67-387F-EFD96A222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7991475" cy="36438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Varias compañeras habéis hecho referencia a niños con TDAH.</a:t>
            </a:r>
          </a:p>
          <a:p>
            <a:pPr marL="0" indent="0">
              <a:buNone/>
            </a:pPr>
            <a:r>
              <a:rPr lang="es-ES" b="1" dirty="0"/>
              <a:t>En el caso de niños con algún trastorno del desarrollo es fundamental la comunicación con la familia y que nos cuenten cómo lo están trabajando en casa y en el colegio.</a:t>
            </a:r>
          </a:p>
          <a:p>
            <a:pPr marL="0" indent="0">
              <a:buNone/>
            </a:pPr>
            <a:r>
              <a:rPr lang="es-ES" u="sng" dirty="0"/>
              <a:t>Algunas pautas para niños con TDAH (además de lo anterior)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/>
              <a:t>- Lugar estable y controlado dentro del aula: siempre cerca del adulto.</a:t>
            </a:r>
          </a:p>
          <a:p>
            <a:pPr marL="0" indent="0">
              <a:buNone/>
            </a:pPr>
            <a:r>
              <a:rPr lang="es-ES" dirty="0"/>
              <a:t>- Darle información concreta de lo que se va a hacer en la sesión. Uso de rutinas visuales (</a:t>
            </a:r>
            <a:r>
              <a:rPr lang="es-ES" dirty="0">
                <a:hlinkClick r:id="rId2"/>
              </a:rPr>
              <a:t>www.arasaac.org</a:t>
            </a:r>
            <a:r>
              <a:rPr lang="es-ES" dirty="0"/>
              <a:t> o dibujos)</a:t>
            </a:r>
          </a:p>
          <a:p>
            <a:pPr marL="0" indent="0">
              <a:buNone/>
            </a:pPr>
            <a:r>
              <a:rPr lang="es-ES" dirty="0"/>
              <a:t>- Buscarle alguna actividad que implique movimiento: repartir alguna cosa, borrar la pizarra si la utilizamos, realizar pausas activas para todos si vemos que no es capaz de centrar la atención.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0F63CE-B9BA-8B41-DADB-83AEF95BE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55"/>
          <a:stretch/>
        </p:blipFill>
        <p:spPr>
          <a:xfrm>
            <a:off x="9286876" y="3429000"/>
            <a:ext cx="2000249" cy="18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4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F535C-3939-16B7-E6AE-1E1F89E6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000" dirty="0"/>
              <a:t>NIÑOS CON TDAH</a:t>
            </a:r>
            <a:endParaRPr lang="es-ES" sz="4100" dirty="0">
              <a:solidFill>
                <a:srgbClr val="262626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CB6DEC-2AB4-155A-469A-51556598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47"/>
          <a:stretch/>
        </p:blipFill>
        <p:spPr>
          <a:xfrm>
            <a:off x="1663077" y="2701180"/>
            <a:ext cx="2282112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EE74B-98E3-531E-8E86-18A39C7B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>
                <a:solidFill>
                  <a:srgbClr val="262626"/>
                </a:solidFill>
              </a:rPr>
              <a:t>- Incentivar la participación en clase.</a:t>
            </a:r>
          </a:p>
          <a:p>
            <a:pPr marL="0" indent="0">
              <a:buNone/>
            </a:pPr>
            <a:r>
              <a:rPr lang="es-ES">
                <a:solidFill>
                  <a:srgbClr val="262626"/>
                </a:solidFill>
              </a:rPr>
              <a:t>- Ayuda entre iguales, con algún compañero/a que sea muy resolutivo/a, realizando actividades en parejas.</a:t>
            </a:r>
          </a:p>
          <a:p>
            <a:pPr marL="0" indent="0">
              <a:buNone/>
            </a:pPr>
            <a:r>
              <a:rPr lang="es-ES">
                <a:solidFill>
                  <a:srgbClr val="262626"/>
                </a:solidFill>
              </a:rPr>
              <a:t>- Permitirles más tiempo en la realización de las tareas.</a:t>
            </a:r>
          </a:p>
          <a:p>
            <a:pPr marL="0" indent="0">
              <a:buNone/>
            </a:pPr>
            <a:r>
              <a:rPr lang="es-ES">
                <a:solidFill>
                  <a:srgbClr val="262626"/>
                </a:solidFill>
              </a:rPr>
              <a:t>- Buscar sus intereses para captar su atención.</a:t>
            </a:r>
          </a:p>
          <a:p>
            <a:pPr marL="0" indent="0">
              <a:buNone/>
            </a:pPr>
            <a:endParaRPr lang="es-E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5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974BA-F52C-C57D-975B-85211C33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262626"/>
                </a:solidFill>
              </a:rPr>
              <a:t>NIÑOS QUE ESTÁN REPITIENDO CURSO EN EL COLEGIO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405DB7-9A00-0908-781E-F4C71313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556932"/>
            <a:ext cx="7772649" cy="35390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Otra compañera ha comentado el caso de un niño repetidor, porque a veces lo hacen sentir de menos o ridiculizan, haciendo referencia al tema en las clases. En este caso todo pasa por trabajar mucho la autoestima y la cohesión de grupo. </a:t>
            </a:r>
          </a:p>
          <a:p>
            <a:pPr marL="0" indent="0">
              <a:buNone/>
            </a:pPr>
            <a:r>
              <a:rPr lang="es-ES" dirty="0"/>
              <a:t>Algunas cosas que se pueden hacer, si se percibe esta dificultad, pueden ser:</a:t>
            </a:r>
          </a:p>
          <a:p>
            <a:pPr marL="0" indent="0">
              <a:buNone/>
            </a:pPr>
            <a:r>
              <a:rPr lang="es-ES" dirty="0"/>
              <a:t>- Importancia de lo que “necesitamos” cada uno.</a:t>
            </a:r>
          </a:p>
          <a:p>
            <a:pPr marL="0" indent="0">
              <a:buNone/>
            </a:pPr>
            <a:r>
              <a:rPr lang="es-ES" dirty="0"/>
              <a:t>- Enfatizar sus cualidades y las ventajas de ser repetidor: es una oportunidad para hacer nuevos amigos, para aprender mejor…</a:t>
            </a:r>
          </a:p>
          <a:p>
            <a:pPr marL="0" indent="0">
              <a:buNone/>
            </a:pPr>
            <a:r>
              <a:rPr lang="es-ES" dirty="0"/>
              <a:t>- Dedicar los 5 primeros minutos de cada sesión a una dinámica de autoestima y cohesión grupal: “Mi nombre”, ”Esto es un abrazo”, “De pie contigo”, “Pulso chino”, “Canción de la palmera”…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F4E1C1-5F68-4EF6-ED3C-54ECC6A23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5" r="23646"/>
          <a:stretch/>
        </p:blipFill>
        <p:spPr>
          <a:xfrm>
            <a:off x="9068049" y="3372909"/>
            <a:ext cx="2155761" cy="18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05498-A74D-12D4-9FE3-B20E0698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DIFICULTAD EN SENTARSE ALEJADOS DE SUS AMIGOS MÁS AFINES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11FBD-1DC3-8A06-9BBC-F58F0D49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763" y="2535764"/>
            <a:ext cx="6360458" cy="3560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También me habéis transmitido lo habitual que es que se sienten siempre al lado de sus amigos y que les cuesta mezclarse. Eso es algo que nos gusta a todos, </a:t>
            </a:r>
            <a:r>
              <a:rPr lang="es-ES" b="1" dirty="0"/>
              <a:t>como adultos también lo hacemos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/>
              <a:t>Si se quiere potenciar que se mezclen:</a:t>
            </a:r>
          </a:p>
          <a:p>
            <a:pPr marL="0" indent="0">
              <a:buNone/>
            </a:pPr>
            <a:r>
              <a:rPr lang="es-ES" dirty="0"/>
              <a:t>- Se puede poner en las normas del primer día de catequesis.</a:t>
            </a:r>
          </a:p>
          <a:p>
            <a:pPr marL="0" indent="0">
              <a:buNone/>
            </a:pPr>
            <a:r>
              <a:rPr lang="es-ES" dirty="0"/>
              <a:t>- Se pueden hacer cambios en una pausa activa (utilizar ese momento para hacer el cambio).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27306B-7588-1D97-0CA4-6ED3458BF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59" y="2599268"/>
            <a:ext cx="3975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7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D6751-751A-E3B5-2C80-05AD47BD3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10047"/>
            <a:ext cx="6815669" cy="1676617"/>
          </a:xfrm>
        </p:spPr>
        <p:txBody>
          <a:bodyPr/>
          <a:lstStyle/>
          <a:p>
            <a:r>
              <a:rPr lang="es-ES" dirty="0"/>
              <a:t>OTRAS DUDAS</a:t>
            </a:r>
          </a:p>
        </p:txBody>
      </p:sp>
    </p:spTree>
    <p:extLst>
      <p:ext uri="{BB962C8B-B14F-4D97-AF65-F5344CB8AC3E}">
        <p14:creationId xmlns:p14="http://schemas.microsoft.com/office/powerpoint/2010/main" val="414737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C33E5-A5C5-44D5-6889-06E99C24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 MÁS IMPORTANTE…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F0FB97-8D5A-ABC7-FD9A-679441DAF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4" y="2556932"/>
            <a:ext cx="7551959" cy="36645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Ante nosotros tenemos criaturas, que, aunque a veces puedan alterarnos, enfadarnos…se merecen todo el amor y cariño del mundo. En la mayor parte de los casos no sabemos qué situaciones viven en sus casas.</a:t>
            </a:r>
          </a:p>
          <a:p>
            <a:pPr algn="just"/>
            <a:r>
              <a:rPr lang="es-ES" dirty="0"/>
              <a:t>No todo lo que se ha dicho hoy aquí puede funcionar, pero tenemos algo muy a nuestro favor: queremos acompañar a estos niños y transmitirles nuestro amor por Jesús. Y debemos confiar, porque seguro que Él nos ayuda a realizarlo.</a:t>
            </a:r>
          </a:p>
          <a:p>
            <a:pPr algn="just"/>
            <a:r>
              <a:rPr lang="es-ES" dirty="0"/>
              <a:t>No estamos solos en nuestra labor educativa en la fe. Somos comunidad y debemos apoyarnos y ayudarnos.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50F1EC-0961-D5AC-9739-2274ADD93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924" y="3429000"/>
            <a:ext cx="2945712" cy="18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4AF08-299D-E94D-9EE1-7E71892A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TERMINAMOS…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38C5E-85D4-F6E0-8416-A4087098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69540" cy="3318936"/>
          </a:xfrm>
        </p:spPr>
        <p:txBody>
          <a:bodyPr/>
          <a:lstStyle/>
          <a:p>
            <a:r>
              <a:rPr lang="es-ES" dirty="0"/>
              <a:t>Vamos a terminar la sesión con una pequeña dinámica…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dirty="0"/>
              <a:t>PIEZAS ÚNICAS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4B191C-01E4-F27E-38BC-657E3D7D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035" y="2692213"/>
            <a:ext cx="4194563" cy="30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D6751-751A-E3B5-2C80-05AD47BD3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10047"/>
            <a:ext cx="6815669" cy="1676617"/>
          </a:xfrm>
        </p:spPr>
        <p:txBody>
          <a:bodyPr/>
          <a:lstStyle/>
          <a:p>
            <a:r>
              <a:rPr lang="es-ES" dirty="0"/>
              <a:t>¡MUCHAS GRACIAS!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ED97B8-0583-A2C2-2A97-8CB91E65F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144487"/>
            <a:ext cx="6815669" cy="833911"/>
          </a:xfrm>
        </p:spPr>
        <p:txBody>
          <a:bodyPr>
            <a:normAutofit/>
          </a:bodyPr>
          <a:lstStyle/>
          <a:p>
            <a:r>
              <a:rPr lang="es-ES" dirty="0"/>
              <a:t>SI NECESITÁIS ALGO, ESTOY A VUESTRA DISPOSICIÓN</a:t>
            </a:r>
          </a:p>
        </p:txBody>
      </p:sp>
    </p:spTree>
    <p:extLst>
      <p:ext uri="{BB962C8B-B14F-4D97-AF65-F5344CB8AC3E}">
        <p14:creationId xmlns:p14="http://schemas.microsoft.com/office/powerpoint/2010/main" val="64078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DFD42-DB2C-B48F-E2ED-BF2CF3D0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¡BIENVENID@S!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173670-81F6-065A-8464-401F2CD72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/>
          <a:lstStyle/>
          <a:p>
            <a:r>
              <a:rPr lang="es-ES" dirty="0"/>
              <a:t>Vamos a comenzar la sesión con una pequeña dinámica…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dirty="0"/>
              <a:t>EL PAPEL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9948C6-1585-169B-96FF-5579ADAD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97" y="2755900"/>
            <a:ext cx="4381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8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70409-65FD-DCFC-FBB7-4743F5D0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6AF943-1661-F169-451D-FF85C024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Lucas 18:15-17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dirty="0"/>
              <a:t>«Traían a él los niños para que los tocase; lo cual viendo los discípulos, les reprendieron. Mas Jesús, llamándolos, dijo: “Dejad a los niños venir a mí, y no se lo impidáis; porque de los tales es el reino de Dios. De cierto os digo, que el que no recibe el reino de Dios como un niño, no entrará en él”».</a:t>
            </a:r>
          </a:p>
        </p:txBody>
      </p:sp>
    </p:spTree>
    <p:extLst>
      <p:ext uri="{BB962C8B-B14F-4D97-AF65-F5344CB8AC3E}">
        <p14:creationId xmlns:p14="http://schemas.microsoft.com/office/powerpoint/2010/main" val="396275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F153C-E7C5-E331-1937-5752EE2F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262626"/>
                </a:solidFill>
              </a:rPr>
              <a:t>¿Qué son las conductas disruptivas?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68355-E715-95B8-BDDA-353E3845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95699"/>
            <a:ext cx="5567340" cy="336220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262626"/>
                </a:solidFill>
              </a:rPr>
              <a:t>Son conductas inapropiadas que perjudican el buen funcionamiento del grupo, referidas a las tareas, relaciones con los compañeros, al cumplimiento de las normas de clase o a la falta de respeto al adulto. 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rgbClr val="262626"/>
                </a:solidFill>
              </a:rPr>
              <a:t>Por ejemplo, nos encontramos con niños que no dejan hablar, ofenden a los demás, tienen comportamientos agresivos o desmesurados, pierden el control con facilidad, muestran y verbalizan una actitud negativa frente al trabajo, negando cooperación y llamando la atención...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A91681-43E9-12C9-AC7A-C1CBB374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586" y="3191229"/>
            <a:ext cx="3962012" cy="205034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636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C8D9C-A06E-590D-CA31-3A0CFF07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sucede esto?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7C073-A5A2-5D75-60D2-E3A3DEB3C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Detrás de una conducta inapropiada, habitualmente, suele haber factores psicológicos que la desencadenan: </a:t>
            </a:r>
          </a:p>
          <a:p>
            <a:pPr marL="0" indent="0">
              <a:buNone/>
            </a:pPr>
            <a:r>
              <a:rPr lang="es-ES" dirty="0"/>
              <a:t>	- Sentimientos de abandono.</a:t>
            </a:r>
          </a:p>
          <a:p>
            <a:pPr marL="0" indent="0">
              <a:buNone/>
            </a:pPr>
            <a:r>
              <a:rPr lang="es-ES" dirty="0"/>
              <a:t>	- Frustración.</a:t>
            </a:r>
          </a:p>
          <a:p>
            <a:pPr marL="0" indent="0">
              <a:buNone/>
            </a:pPr>
            <a:r>
              <a:rPr lang="es-ES" dirty="0"/>
              <a:t>	- Baja autoestima.</a:t>
            </a:r>
          </a:p>
          <a:p>
            <a:pPr marL="0" indent="0">
              <a:buNone/>
            </a:pPr>
            <a:r>
              <a:rPr lang="es-ES" dirty="0"/>
              <a:t>	- Falta de establecimiento de normas en el núcleo familiar.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5B3ABA-9420-569F-A7F6-C5E864AA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541" y="3026226"/>
            <a:ext cx="3641724" cy="20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C8D9C-A06E-590D-CA31-3A0CFF07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sucede esto?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7C073-A5A2-5D75-60D2-E3A3DEB3C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28503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Pero también puede producirse por un Trastorno del Desarrollo (produciendo un retraso a nivel físico, cognitivo o mental) Algunos de ellos son: </a:t>
            </a:r>
          </a:p>
          <a:p>
            <a:pPr marL="0" indent="0">
              <a:buNone/>
            </a:pPr>
            <a:r>
              <a:rPr lang="es-ES" dirty="0"/>
              <a:t>- TDAH: El trastorno por déficit de atención con hiperactividad es un trastorno del comportamiento que se caracteriza por síntomas de desatención, hiperactividad, impulsividad o inquietud motora.</a:t>
            </a:r>
          </a:p>
          <a:p>
            <a:pPr marL="0" indent="0">
              <a:buNone/>
            </a:pPr>
            <a:r>
              <a:rPr lang="es-ES" dirty="0"/>
              <a:t>- TEA: En el trastorno del espectro autista, el niño suele tener dificultades con la interacción social y el lenguaje.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B56BD2-5FB4-90FF-E586-F89D0DE7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437" y="2958306"/>
            <a:ext cx="2516187" cy="25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DC33D-CF5B-638D-01AF-9378D73A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¿Cómo actuar ante estas conductas?</a:t>
            </a:r>
            <a:br>
              <a:rPr lang="es-ES" dirty="0"/>
            </a:br>
            <a:r>
              <a:rPr lang="es-ES" dirty="0"/>
              <a:t>A nivel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1DF7F5-E33D-1630-A123-65AF1CEC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198" y="2455002"/>
            <a:ext cx="7214197" cy="34879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dirty="0"/>
              <a:t>No hay recetas “mágicas” </a:t>
            </a:r>
            <a:r>
              <a:rPr lang="es-ES" dirty="0"/>
              <a:t>ni todo funciona con todos. Pero, algunas pautas que nos pueden ayudar son:</a:t>
            </a:r>
          </a:p>
          <a:p>
            <a:r>
              <a:rPr lang="es-ES" dirty="0"/>
              <a:t>Autocontrol : Mantener la calma y no levantar el tono de voz. Tratar de hablar suave, no demasiado cerca y nunca reteniendo o agarrando. Si no subimos el tono de voz, fomentará que el niño tampoco lo haga. Utilizar un tono firme pero no amenazante.</a:t>
            </a:r>
          </a:p>
          <a:p>
            <a:r>
              <a:rPr lang="es-ES" dirty="0"/>
              <a:t>Establecer el primer día unas normas claras y explícitas de conducta. Es necesario que los alumnos intervengan en este proceso, ya que de este modo lo verán como objetivos a alcanzar y no cómo normas impuestas. Dejar claro las consecuencias antes de aplicarlas.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3DC14B-D95E-B99D-5789-3602AED4D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9934">
            <a:off x="1049261" y="2814003"/>
            <a:ext cx="2837007" cy="28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BF452-9323-B6BF-F8D4-A18B5D92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¿Cómo actuar ante estas conductas?</a:t>
            </a:r>
            <a:br>
              <a:rPr lang="es-ES" dirty="0"/>
            </a:br>
            <a:r>
              <a:rPr lang="es-ES" dirty="0"/>
              <a:t>A nivel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62147-869E-6BAA-32D6-8E9B16E67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349996" cy="331893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Evitar que capte y se lleve toda nuestra atención ya que sino estas conductas aumentarán. Se puede usar la técnica del “Time </a:t>
            </a:r>
            <a:r>
              <a:rPr lang="es-ES" dirty="0" err="1"/>
              <a:t>Out</a:t>
            </a:r>
            <a:r>
              <a:rPr lang="es-ES" dirty="0"/>
              <a:t>” (tiempo fuera).</a:t>
            </a:r>
          </a:p>
          <a:p>
            <a:r>
              <a:rPr lang="es-ES" dirty="0"/>
              <a:t>Si se desencadena una conducta agresiva, aislarlo y cuando se haya calmado, hablar con él manteniendo contacto visual. Dejar claro qué buscamos, cuáles son las normas y las consecuencias de incumplirlas.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FE7EA4-B509-0D86-C701-B7E8EA56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397" y="29972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9615C-10AD-4D1C-B625-90B7148F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262626"/>
                </a:solidFill>
              </a:rPr>
              <a:t>¿Cómo actuar ante estas conductas?</a:t>
            </a:r>
            <a:br>
              <a:rPr lang="es-ES" dirty="0">
                <a:solidFill>
                  <a:srgbClr val="262626"/>
                </a:solidFill>
              </a:rPr>
            </a:br>
            <a:r>
              <a:rPr lang="es-ES" dirty="0"/>
              <a:t>A nivel General</a:t>
            </a:r>
            <a:endParaRPr lang="es-ES" dirty="0">
              <a:solidFill>
                <a:srgbClr val="262626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587242-C160-DC0A-90F3-82867543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37" y="3623999"/>
            <a:ext cx="2911563" cy="118480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CE2C80-468D-020A-1E65-2281AFFD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06" y="2556932"/>
            <a:ext cx="7189694" cy="35390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2200" dirty="0">
                <a:solidFill>
                  <a:srgbClr val="262626"/>
                </a:solidFill>
              </a:rPr>
              <a:t>Ejercer de modelo: Reconocer que nosotros también cometemos errores y pedir disculpas si es necesario. Ellos aprenderán el modelo que les ofrecemos.</a:t>
            </a:r>
          </a:p>
          <a:p>
            <a:pPr>
              <a:lnSpc>
                <a:spcPct val="90000"/>
              </a:lnSpc>
            </a:pPr>
            <a:r>
              <a:rPr lang="es-ES" sz="2200" dirty="0">
                <a:solidFill>
                  <a:srgbClr val="262626"/>
                </a:solidFill>
              </a:rPr>
              <a:t>No prestar atención a faltas leves.</a:t>
            </a:r>
          </a:p>
          <a:p>
            <a:pPr>
              <a:lnSpc>
                <a:spcPct val="90000"/>
              </a:lnSpc>
            </a:pPr>
            <a:r>
              <a:rPr lang="es-ES" sz="2200" dirty="0">
                <a:solidFill>
                  <a:srgbClr val="262626"/>
                </a:solidFill>
              </a:rPr>
              <a:t>Verbalizar expectativas positivas. Marcar lo que esperamos de ellos ayuda mucho. Refuerzo positivo.</a:t>
            </a:r>
          </a:p>
          <a:p>
            <a:pPr>
              <a:lnSpc>
                <a:spcPct val="90000"/>
              </a:lnSpc>
            </a:pPr>
            <a:r>
              <a:rPr lang="es-ES" sz="2200" dirty="0">
                <a:solidFill>
                  <a:srgbClr val="262626"/>
                </a:solidFill>
              </a:rPr>
              <a:t>Clases dinámicas, donde haya cambios de actividad. Ten un acercamiento al niño conflictivo y utiliza el humor. Entérate de sus gustos, hobbies e intereses.</a:t>
            </a:r>
          </a:p>
          <a:p>
            <a:pPr>
              <a:lnSpc>
                <a:spcPct val="90000"/>
              </a:lnSpc>
            </a:pPr>
            <a:r>
              <a:rPr lang="es-ES" sz="2200" dirty="0">
                <a:solidFill>
                  <a:srgbClr val="262626"/>
                </a:solidFill>
              </a:rPr>
              <a:t>Economía de fichas: tabla de recompensas.</a:t>
            </a:r>
          </a:p>
          <a:p>
            <a:pPr>
              <a:lnSpc>
                <a:spcPct val="90000"/>
              </a:lnSpc>
            </a:pPr>
            <a:endParaRPr lang="es-ES" sz="2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01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Orgánico</Template>
  <TotalTime>341</TotalTime>
  <Words>1189</Words>
  <Application>Microsoft Macintosh PowerPoint</Application>
  <PresentationFormat>Panorámica</PresentationFormat>
  <Paragraphs>70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Orgánico</vt:lpstr>
      <vt:lpstr>RESOLUCIÓN DE CONFLICTOS</vt:lpstr>
      <vt:lpstr>¡BIENVENID@S!</vt:lpstr>
      <vt:lpstr>Presentación de PowerPoint</vt:lpstr>
      <vt:lpstr>¿Qué son las conductas disruptivas?</vt:lpstr>
      <vt:lpstr>¿Por qué sucede esto?</vt:lpstr>
      <vt:lpstr>¿Por qué sucede esto?</vt:lpstr>
      <vt:lpstr>¿Cómo actuar ante estas conductas? A nivel General</vt:lpstr>
      <vt:lpstr>¿Cómo actuar ante estas conductas? A nivel General</vt:lpstr>
      <vt:lpstr>¿Cómo actuar ante estas conductas? A nivel General</vt:lpstr>
      <vt:lpstr>DUDAS RECIBIDAS</vt:lpstr>
      <vt:lpstr>NIÑOS CON TDAH</vt:lpstr>
      <vt:lpstr>NIÑOS CON TDAH</vt:lpstr>
      <vt:lpstr>NIÑOS QUE ESTÁN REPITIENDO CURSO EN EL COLEGIO</vt:lpstr>
      <vt:lpstr>DIFICULTAD EN SENTARSE ALEJADOS DE SUS AMIGOS MÁS AFINES</vt:lpstr>
      <vt:lpstr>OTRAS DUDAS</vt:lpstr>
      <vt:lpstr>LO MÁS IMPORTANTE…</vt:lpstr>
      <vt:lpstr>TERMINAMOS…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DE CONFLICTOS</dc:title>
  <dc:creator>David Vilas López</dc:creator>
  <cp:lastModifiedBy>David Vilas López</cp:lastModifiedBy>
  <cp:revision>6</cp:revision>
  <cp:lastPrinted>2023-10-04T08:06:27Z</cp:lastPrinted>
  <dcterms:created xsi:type="dcterms:W3CDTF">2023-10-03T06:54:02Z</dcterms:created>
  <dcterms:modified xsi:type="dcterms:W3CDTF">2023-10-04T09:17:09Z</dcterms:modified>
</cp:coreProperties>
</file>